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21"/>
  </p:notesMasterIdLst>
  <p:sldIdLst>
    <p:sldId id="282" r:id="rId5"/>
    <p:sldId id="300" r:id="rId6"/>
    <p:sldId id="295" r:id="rId7"/>
    <p:sldId id="293" r:id="rId8"/>
    <p:sldId id="307" r:id="rId9"/>
    <p:sldId id="290" r:id="rId10"/>
    <p:sldId id="306" r:id="rId11"/>
    <p:sldId id="309" r:id="rId12"/>
    <p:sldId id="284" r:id="rId13"/>
    <p:sldId id="301" r:id="rId14"/>
    <p:sldId id="302" r:id="rId15"/>
    <p:sldId id="298" r:id="rId16"/>
    <p:sldId id="305" r:id="rId17"/>
    <p:sldId id="304" r:id="rId18"/>
    <p:sldId id="308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seyjenecox@gmail.com" initials="k" lastIdx="3" clrIdx="0">
    <p:extLst>
      <p:ext uri="{19B8F6BF-5375-455C-9EA6-DF929625EA0E}">
        <p15:presenceInfo xmlns:p15="http://schemas.microsoft.com/office/powerpoint/2012/main" userId="70665eac204c2d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B99EC-14C1-4D12-91F8-6F34CF75722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A985-5684-4304-87BB-07927B5A9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74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521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645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895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938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481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299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36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79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3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1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9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1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8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E18DB4A-8810-4A10-AD5C-D5E2C667F5B3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ut in half sandwich sitting on top of a pile of fries&#10;&#10;Description automatically generated">
            <a:extLst>
              <a:ext uri="{FF2B5EF4-FFF2-40B4-BE49-F238E27FC236}">
                <a16:creationId xmlns:a16="http://schemas.microsoft.com/office/drawing/2014/main" id="{6EA56EBE-5DDC-4FCB-B136-12484FAD2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 contrast="31000"/>
                    </a14:imgEffect>
                  </a14:imgLayer>
                </a14:imgProps>
              </a:ext>
            </a:extLst>
          </a:blip>
          <a:srcRect t="4483" b="304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14AFA-7DC1-420D-BA05-F68AFD324A5D}"/>
              </a:ext>
            </a:extLst>
          </p:cNvPr>
          <p:cNvSpPr txBox="1"/>
          <p:nvPr/>
        </p:nvSpPr>
        <p:spPr>
          <a:xfrm>
            <a:off x="439536" y="2649542"/>
            <a:ext cx="7410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Analyzing </a:t>
            </a:r>
            <a:r>
              <a:rPr lang="en-US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F</a:t>
            </a:r>
            <a:r>
              <a:rPr lang="en-US" sz="30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ast </a:t>
            </a:r>
            <a:r>
              <a:rPr lang="en-US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F</a:t>
            </a:r>
            <a:r>
              <a:rPr lang="en-US" sz="300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j-lt"/>
              </a:rPr>
              <a:t>ood restaurants against health data and population demographics in California counties</a:t>
            </a:r>
            <a:endParaRPr lang="en-US" sz="3000" dirty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56E92-0CD1-4379-87D8-15F50D52A13F}"/>
              </a:ext>
            </a:extLst>
          </p:cNvPr>
          <p:cNvSpPr txBox="1"/>
          <p:nvPr/>
        </p:nvSpPr>
        <p:spPr>
          <a:xfrm>
            <a:off x="1104187" y="4833312"/>
            <a:ext cx="5894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By: The Git Pandas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8740-1CB8-4E6A-B231-250CD41D6491}"/>
              </a:ext>
            </a:extLst>
          </p:cNvPr>
          <p:cNvSpPr txBox="1"/>
          <p:nvPr/>
        </p:nvSpPr>
        <p:spPr>
          <a:xfrm>
            <a:off x="726301" y="5465697"/>
            <a:ext cx="67702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Dominica Corless, Jeremy Steele,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Jeremy Jang, Stanley Tan &amp; Kelsey Cox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D48FAC1-DEF4-4BB3-A3C6-7D9B4D53A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1" y="513158"/>
            <a:ext cx="7477125" cy="1429942"/>
          </a:xfrm>
          <a:effectLst>
            <a:softEdge rad="25400"/>
          </a:effectLst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Fast Food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D547D1-737F-44C5-8BF7-8892052D99C3}"/>
              </a:ext>
            </a:extLst>
          </p:cNvPr>
          <p:cNvCxnSpPr>
            <a:cxnSpLocks/>
          </p:cNvCxnSpPr>
          <p:nvPr/>
        </p:nvCxnSpPr>
        <p:spPr>
          <a:xfrm>
            <a:off x="771156" y="766901"/>
            <a:ext cx="66583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4A973-8995-4652-B4A8-0E18C977D5CD}"/>
              </a:ext>
            </a:extLst>
          </p:cNvPr>
          <p:cNvCxnSpPr>
            <a:cxnSpLocks/>
          </p:cNvCxnSpPr>
          <p:nvPr/>
        </p:nvCxnSpPr>
        <p:spPr>
          <a:xfrm>
            <a:off x="771156" y="2297906"/>
            <a:ext cx="6658344" cy="0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035F96-FBFA-4CB9-BA37-97B3E7933C8A}"/>
              </a:ext>
            </a:extLst>
          </p:cNvPr>
          <p:cNvCxnSpPr>
            <a:cxnSpLocks/>
          </p:cNvCxnSpPr>
          <p:nvPr/>
        </p:nvCxnSpPr>
        <p:spPr>
          <a:xfrm>
            <a:off x="638081" y="4514709"/>
            <a:ext cx="685846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B9C16-8F42-41A9-97BB-41A0CA9E877E}"/>
              </a:ext>
            </a:extLst>
          </p:cNvPr>
          <p:cNvSpPr txBox="1"/>
          <p:nvPr/>
        </p:nvSpPr>
        <p:spPr>
          <a:xfrm>
            <a:off x="3309938" y="504825"/>
            <a:ext cx="557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OUR FINDINGS SO FAR…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21EA-F887-4EF0-B845-352F61C488C4}"/>
              </a:ext>
            </a:extLst>
          </p:cNvPr>
          <p:cNvSpPr txBox="1"/>
          <p:nvPr/>
        </p:nvSpPr>
        <p:spPr>
          <a:xfrm>
            <a:off x="742950" y="1260098"/>
            <a:ext cx="107060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Obesity rates are far lower in coastal counties that feature a higher incomes per capita.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counties also feature the highest rates for college education and higher incomes.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a visible concentration of Fast Food restaurants in Southern CA. Maybe Tourism is a factor?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Majority of CA counties experienced a very large percent change growth over the years 2011-2016.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Chain restaurants may expand according to increased demand brought on by population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9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B780E8BE-61EA-4708-8CB9-D6C7C36C7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D843-9B5A-41C3-984E-0071C75B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049" y="310317"/>
            <a:ext cx="5799901" cy="6000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>
                <a:solidFill>
                  <a:schemeClr val="accent4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Obesity Rate by county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985A7B4-932D-410F-B8C4-B599F5A8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1" t="444" r="22555"/>
          <a:stretch/>
        </p:blipFill>
        <p:spPr>
          <a:xfrm>
            <a:off x="6226898" y="1222928"/>
            <a:ext cx="5365254" cy="427521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A61B52-0547-491F-BCD3-622683BF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1" r="22068"/>
          <a:stretch/>
        </p:blipFill>
        <p:spPr>
          <a:xfrm>
            <a:off x="385391" y="1220709"/>
            <a:ext cx="5456116" cy="42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0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EC78423-76B2-4F57-BBC2-277222EB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9979"/>
            <a:ext cx="5500168" cy="422977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1DAF45-2C0C-4C7B-AB20-1FFA453B5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0" t="-537" r="25743" b="-1"/>
          <a:stretch/>
        </p:blipFill>
        <p:spPr>
          <a:xfrm>
            <a:off x="314325" y="1347117"/>
            <a:ext cx="5381626" cy="4272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A0972-476A-4C17-A19B-6EB156F043E4}"/>
              </a:ext>
            </a:extLst>
          </p:cNvPr>
          <p:cNvSpPr txBox="1"/>
          <p:nvPr/>
        </p:nvSpPr>
        <p:spPr>
          <a:xfrm>
            <a:off x="2823885" y="323850"/>
            <a:ext cx="627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OBESITY VS COLLEGE RATES</a:t>
            </a:r>
          </a:p>
        </p:txBody>
      </p:sp>
    </p:spTree>
    <p:extLst>
      <p:ext uri="{BB962C8B-B14F-4D97-AF65-F5344CB8AC3E}">
        <p14:creationId xmlns:p14="http://schemas.microsoft.com/office/powerpoint/2010/main" val="90350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7DE90E8-C783-44F3-A2C6-C4D83025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1103587"/>
            <a:ext cx="5255923" cy="3811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38A8E-98F5-4B20-BEC3-B781ACD241AD}"/>
              </a:ext>
            </a:extLst>
          </p:cNvPr>
          <p:cNvSpPr txBox="1"/>
          <p:nvPr/>
        </p:nvSpPr>
        <p:spPr>
          <a:xfrm>
            <a:off x="514349" y="5108082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+mj-lt"/>
              </a:rPr>
              <a:t>R value: -0.8120860848378118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+mj-lt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D1D2D3"/>
                </a:solidFill>
                <a:effectLst/>
                <a:latin typeface="+mj-lt"/>
              </a:rPr>
              <a:t>R-squared value: 0.6594838091872056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8F439-BD13-43BB-BB87-30D40841D541}"/>
              </a:ext>
            </a:extLst>
          </p:cNvPr>
          <p:cNvSpPr txBox="1"/>
          <p:nvPr/>
        </p:nvSpPr>
        <p:spPr>
          <a:xfrm>
            <a:off x="2722707" y="5624429"/>
            <a:ext cx="674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Strong correlation exists that college educated individuals are less likely to be obese. </a:t>
            </a:r>
          </a:p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Are educated people more likely to be more health conscious? </a:t>
            </a:r>
          </a:p>
          <a:p>
            <a:pPr algn="ct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 do they have higher incomes that allow for better food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62D62-4389-43B4-888E-908AB482BBC7}"/>
              </a:ext>
            </a:extLst>
          </p:cNvPr>
          <p:cNvSpPr txBox="1"/>
          <p:nvPr/>
        </p:nvSpPr>
        <p:spPr>
          <a:xfrm>
            <a:off x="2171699" y="360665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OBESITY VS COLLEGE EDUCATION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E25468E-90C7-43EF-9A94-42D1AD67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54679"/>
            <a:ext cx="5439400" cy="37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72185-202F-4E39-8546-5CCD91DA33CB}"/>
              </a:ext>
            </a:extLst>
          </p:cNvPr>
          <p:cNvSpPr txBox="1"/>
          <p:nvPr/>
        </p:nvSpPr>
        <p:spPr>
          <a:xfrm>
            <a:off x="1495422" y="491249"/>
            <a:ext cx="920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OBESITY VS INCOME VS EDUCATION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72CBFED-5A4C-46CC-B9AD-7F767B99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1537096"/>
            <a:ext cx="3505164" cy="252973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42998CA-D14A-4391-854E-2D741FB0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6" y="1527375"/>
            <a:ext cx="3543299" cy="25394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E6D4B32-C580-4CB0-83DC-3F3472B51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1" b="5126"/>
          <a:stretch/>
        </p:blipFill>
        <p:spPr>
          <a:xfrm>
            <a:off x="4324350" y="1527375"/>
            <a:ext cx="3543299" cy="2539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A227B8-C2BC-4285-A917-B43D481EA941}"/>
              </a:ext>
            </a:extLst>
          </p:cNvPr>
          <p:cNvSpPr txBox="1"/>
          <p:nvPr/>
        </p:nvSpPr>
        <p:spPr>
          <a:xfrm>
            <a:off x="7686676" y="3969920"/>
            <a:ext cx="1152488" cy="4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9608846-D0E2-4C08-BD12-52B8635C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189" y="4219529"/>
            <a:ext cx="280987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0.9404077031123526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0.8843666480730507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56445A9-52C4-48AB-AA58-0365C4C2C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049" y="4243510"/>
            <a:ext cx="272189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-0.7532467718723405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0.5673806993361017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CFC563F-5EC9-4A18-9CF7-A11F3E61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36" y="4219530"/>
            <a:ext cx="272189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value: -0.8120860848378118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R-squared value: 0.6594838091872056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4580C-7487-4524-84FE-DE1FD4647A1F}"/>
              </a:ext>
            </a:extLst>
          </p:cNvPr>
          <p:cNvSpPr txBox="1"/>
          <p:nvPr/>
        </p:nvSpPr>
        <p:spPr>
          <a:xfrm>
            <a:off x="2005012" y="371475"/>
            <a:ext cx="818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OBESITY VS INCOME VS EDUCATION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5653D3F-E126-41FD-BF67-E2857898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6" y="1231399"/>
            <a:ext cx="3834765" cy="3213489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000E6A1D-0085-4A21-8342-379F0B3D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92" y="1229480"/>
            <a:ext cx="3817797" cy="321349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0EC5731-12A3-444E-BC75-BE15A3F9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21" y="1231400"/>
            <a:ext cx="3834765" cy="3213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F2084-D4CA-4F8D-B13F-B9EFA3B949F1}"/>
              </a:ext>
            </a:extLst>
          </p:cNvPr>
          <p:cNvSpPr txBox="1"/>
          <p:nvPr/>
        </p:nvSpPr>
        <p:spPr>
          <a:xfrm>
            <a:off x="2657475" y="4703270"/>
            <a:ext cx="65055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The strong negative correlations between obesity &amp; college and obesity &amp; income show a relationship between obesity and income.</a:t>
            </a:r>
          </a:p>
          <a:p>
            <a:endParaRPr lang="en-US" sz="1600" dirty="0">
              <a:solidFill>
                <a:schemeClr val="accent4"/>
              </a:solidFill>
            </a:endParaRPr>
          </a:p>
          <a:p>
            <a:r>
              <a:rPr lang="en-US" sz="1600" dirty="0">
                <a:solidFill>
                  <a:schemeClr val="accent4"/>
                </a:solidFill>
              </a:rPr>
              <a:t>College education usually leads to a higher income and a higher income may yield access to healthier food options.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CF3A0-2840-45B4-99AE-ABE9CEAA8B1B}"/>
              </a:ext>
            </a:extLst>
          </p:cNvPr>
          <p:cNvSpPr txBox="1"/>
          <p:nvPr/>
        </p:nvSpPr>
        <p:spPr>
          <a:xfrm>
            <a:off x="1141413" y="399496"/>
            <a:ext cx="9905998" cy="1114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3200" kern="1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877E9-C7A7-4719-964A-4F18015B2AC6}"/>
              </a:ext>
            </a:extLst>
          </p:cNvPr>
          <p:cNvSpPr txBox="1"/>
          <p:nvPr/>
        </p:nvSpPr>
        <p:spPr>
          <a:xfrm>
            <a:off x="2709741" y="527825"/>
            <a:ext cx="631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B6F54-C534-41C9-BE50-9FA2CC5F6026}"/>
              </a:ext>
            </a:extLst>
          </p:cNvPr>
          <p:cNvSpPr txBox="1"/>
          <p:nvPr/>
        </p:nvSpPr>
        <p:spPr>
          <a:xfrm>
            <a:off x="1141413" y="1302485"/>
            <a:ext cx="9567955" cy="501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Individuals with higher incomes are less likely to suffer from obesity.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ollege educated individuals often make higher incomes.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igher incomes are more likely to yield better, healthier food options and possibly improved access to health care, </a:t>
            </a:r>
            <a:r>
              <a:rPr lang="en-US" sz="1800" dirty="0"/>
              <a:t>that may be effective in lowering the risk of obesity.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Our findings are significant to us especially, as college students, in which we can take note of higher incomes potentially leading to healthier lifestyles.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we were to continue our research, we would look more deeply into a college educated population, to see whether they are more health conscious or if their incomes provide access to better healthcare.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would delve deeper into Fast Food restaurant profits, especially in counties with higher Per Capita Incomes and try to make more comprehensive correlations.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18C8-0A5B-4803-8FF5-BC6CD5BA9E0D}"/>
              </a:ext>
            </a:extLst>
          </p:cNvPr>
          <p:cNvSpPr txBox="1"/>
          <p:nvPr/>
        </p:nvSpPr>
        <p:spPr>
          <a:xfrm>
            <a:off x="2124907" y="509130"/>
            <a:ext cx="77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0B59F-44B3-4128-8F4C-8D7A86009448}"/>
              </a:ext>
            </a:extLst>
          </p:cNvPr>
          <p:cNvSpPr txBox="1"/>
          <p:nvPr/>
        </p:nvSpPr>
        <p:spPr>
          <a:xfrm>
            <a:off x="350945" y="1506005"/>
            <a:ext cx="11324763" cy="4519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intent of this project is to find correlations between Fast Food restaurants, California County demographics and Health issues. </a:t>
            </a:r>
          </a:p>
          <a:p>
            <a:endParaRPr lang="en-US" sz="1600" b="1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Questions we intend to answer: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 there any link between Fast Food restaurant population and obesity in the area?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 Fast Food restaurants more common in lower income areas?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is the concentration of Fast Food restaurants in the selected county?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high is the concentration of these health factors in our population areas?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We will be analyzing Census data for populations and demographics from the California Census*, Fast Food Data from the US Department of Agriculture*, and Health Data from the CDC*.</a:t>
            </a:r>
          </a:p>
          <a:p>
            <a:endParaRPr lang="en-US" sz="1400" dirty="0"/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* Fast Food Data: [United States Department of Agriculture](https://www.ers.usda.gov/data-products/food-environment-atlas/go-to-the-atlas/).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* California Census Data came from the Census API: [Census Package](https://github.com/datamade/census).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* Health Data: [CDC](https://gis.cdc.gov/grasp/diabetes/DiabetesAtlas.html).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964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571C1-8C0D-4F4A-8BF2-23B524FEC045}"/>
              </a:ext>
            </a:extLst>
          </p:cNvPr>
          <p:cNvSpPr txBox="1"/>
          <p:nvPr/>
        </p:nvSpPr>
        <p:spPr>
          <a:xfrm>
            <a:off x="1809750" y="372844"/>
            <a:ext cx="866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POPULATION VS FAST FOOD CHANGE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3B8A2D4-DBAA-4F83-89E6-1FF3F2786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1"/>
          <a:stretch/>
        </p:blipFill>
        <p:spPr>
          <a:xfrm>
            <a:off x="435006" y="1447800"/>
            <a:ext cx="5541383" cy="377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57A42-31F6-41E5-AF1D-FCB5B8F123A5}"/>
              </a:ext>
            </a:extLst>
          </p:cNvPr>
          <p:cNvSpPr txBox="1"/>
          <p:nvPr/>
        </p:nvSpPr>
        <p:spPr>
          <a:xfrm>
            <a:off x="2867025" y="5460583"/>
            <a:ext cx="645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Majority of California counties experienced a 3-7% change between the years 2011 to 2016.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Most counties experienced a growth in Fast Food restaurants between the years 2011-2016.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9C40A27-0EA5-4025-A2D5-75DA0C424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" r="16624"/>
          <a:stretch/>
        </p:blipFill>
        <p:spPr>
          <a:xfrm>
            <a:off x="6215613" y="1435721"/>
            <a:ext cx="5417063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A29E-9181-4360-A6D6-F6521ACB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438150"/>
            <a:ext cx="8743950" cy="7810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Food vs PER CAPITA INCOME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19E3627-C487-48B9-840D-FF9B1B51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2" y="1219200"/>
            <a:ext cx="5511369" cy="434003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D8F2DAF-57CF-455C-9A0E-A2E6D564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82" y="1219200"/>
            <a:ext cx="5689388" cy="418965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26A5F1A-8578-4AD5-937F-2579414C1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60" y="5608204"/>
            <a:ext cx="273432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0.5266912680213057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0.2774036918098909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01A18E-3F9B-44C9-A176-D63D9330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818" y="5638800"/>
            <a:ext cx="276095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0.397767101106243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0.15821866672246415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5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0878-9645-4A37-99EB-7068C1E9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838" y="247650"/>
            <a:ext cx="6640512" cy="80962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Fast Food vS Obesity Map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C8EB7DE4-C0D4-416C-86E5-963AA8839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8" r="22537"/>
          <a:stretch/>
        </p:blipFill>
        <p:spPr>
          <a:xfrm>
            <a:off x="536784" y="1395959"/>
            <a:ext cx="5420310" cy="415126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9C3052-927F-4099-B310-60220DC84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8" r="24673"/>
          <a:stretch/>
        </p:blipFill>
        <p:spPr>
          <a:xfrm>
            <a:off x="6321388" y="1420862"/>
            <a:ext cx="5420310" cy="41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5D1A-E25E-442C-8141-1EACC021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5" y="360701"/>
            <a:ext cx="8134349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Obesity VS Fast Food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DF0F6F2-B01B-4218-89D6-CA074AF6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0" y="1489257"/>
            <a:ext cx="5485714" cy="3657143"/>
          </a:xfrm>
          <a:prstGeom prst="rect">
            <a:avLst/>
          </a:prstGeom>
          <a:gradFill>
            <a:gsLst>
              <a:gs pos="90480">
                <a:srgbClr val="C0EDE4"/>
              </a:gs>
              <a:gs pos="46000">
                <a:srgbClr val="7030A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5BC41-79F1-4C91-8F42-D0AB013A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7" y="1489257"/>
            <a:ext cx="5485714" cy="3657143"/>
          </a:xfrm>
          <a:prstGeom prst="rect">
            <a:avLst/>
          </a:prstGeom>
          <a:gradFill>
            <a:gsLst>
              <a:gs pos="90480">
                <a:srgbClr val="C0EDE4"/>
              </a:gs>
              <a:gs pos="46000">
                <a:srgbClr val="7030A0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5F4CEEA-643F-44C4-8F61-0A3B22EE3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8" y="5429769"/>
            <a:ext cx="2773836" cy="307777"/>
          </a:xfrm>
          <a:prstGeom prst="rect">
            <a:avLst/>
          </a:prstGeom>
          <a:solidFill>
            <a:schemeClr val="tx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 value: -0.3588707718009065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R-squared value: 0.1287882308529783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FE47EE1-E23E-44FA-AD88-CDA3A9930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7" y="5427522"/>
            <a:ext cx="277383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 value: -0.5707195340440635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R-squared value: 0.32572078653947295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2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30587-43BE-4E5A-BB12-9D0B19654941}"/>
              </a:ext>
            </a:extLst>
          </p:cNvPr>
          <p:cNvSpPr txBox="1"/>
          <p:nvPr/>
        </p:nvSpPr>
        <p:spPr>
          <a:xfrm>
            <a:off x="3076575" y="43815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FAST FOOD VS DIABETES</a:t>
            </a:r>
          </a:p>
        </p:txBody>
      </p:sp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D9A03150-14D2-47E3-BDF1-E1A467E6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5240"/>
            <a:ext cx="5764806" cy="4267570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77A7C831-69B0-4B60-AE51-B38FFC71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5" y="1485488"/>
            <a:ext cx="547905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B012-BC36-4206-8B17-4DC173C7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18" y="352148"/>
            <a:ext cx="5468644" cy="84633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/>
                </a:solidFill>
              </a:rPr>
              <a:t>Fast Food VS Diabetes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4A1A81F-AAA1-404F-AB12-0B0A7A87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9" y="1801066"/>
            <a:ext cx="5265058" cy="366648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5442238-C717-4075-A10F-252CB524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97" y="1801066"/>
            <a:ext cx="5341986" cy="3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5B0A-2666-4209-A761-4C34E02C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6" y="262235"/>
            <a:ext cx="10582263" cy="114872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accent4"/>
                </a:solidFill>
              </a:rPr>
              <a:t>Fast Food Restaurants VS population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C56C524-0D6A-4601-88BF-FAB17DDDD9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4823" y="1287942"/>
            <a:ext cx="5086425" cy="4519928"/>
          </a:xfrm>
        </p:spPr>
      </p:pic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80C99E64-6600-4E33-A41B-A19EAA03F5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2449" y="1287942"/>
            <a:ext cx="5131377" cy="451992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7F855-5F4B-4D02-9999-9FBD346AC2A6}"/>
              </a:ext>
            </a:extLst>
          </p:cNvPr>
          <p:cNvSpPr txBox="1"/>
          <p:nvPr/>
        </p:nvSpPr>
        <p:spPr>
          <a:xfrm>
            <a:off x="812363" y="6134100"/>
            <a:ext cx="1034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We can see a there is a strong positive correlation of more fast foods restaurants in areas of higher population.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681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purl.org/dc/dcmitype/"/>
    <ds:schemaRef ds:uri="http://purl.org/dc/terms/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784</TotalTime>
  <Words>705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Wingdings</vt:lpstr>
      <vt:lpstr>Mesh</vt:lpstr>
      <vt:lpstr>Fast Food Analysis</vt:lpstr>
      <vt:lpstr>PowerPoint Presentation</vt:lpstr>
      <vt:lpstr>PowerPoint Presentation</vt:lpstr>
      <vt:lpstr>FAST Food vs PER CAPITA INCOME</vt:lpstr>
      <vt:lpstr>Fast Food vS Obesity Map</vt:lpstr>
      <vt:lpstr>Obesity VS Fast Food</vt:lpstr>
      <vt:lpstr>PowerPoint Presentation</vt:lpstr>
      <vt:lpstr>Fast Food VS Diabetes</vt:lpstr>
      <vt:lpstr>Fast Food Restaurants VS population</vt:lpstr>
      <vt:lpstr>PowerPoint Presentation</vt:lpstr>
      <vt:lpstr>Obesity Rate by county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 Analysis</dc:title>
  <dc:creator>kelseyjenecox@gmail.com</dc:creator>
  <cp:lastModifiedBy>kelseyjenecox@gmail.com</cp:lastModifiedBy>
  <cp:revision>178</cp:revision>
  <dcterms:created xsi:type="dcterms:W3CDTF">2020-10-05T03:36:56Z</dcterms:created>
  <dcterms:modified xsi:type="dcterms:W3CDTF">2020-10-07T06:47:03Z</dcterms:modified>
</cp:coreProperties>
</file>